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0" r:id="rId2"/>
    <p:sldId id="298" r:id="rId3"/>
    <p:sldId id="377" r:id="rId4"/>
    <p:sldId id="375" r:id="rId5"/>
    <p:sldId id="376" r:id="rId6"/>
    <p:sldId id="379" r:id="rId7"/>
    <p:sldId id="381" r:id="rId8"/>
    <p:sldId id="380" r:id="rId9"/>
    <p:sldId id="385" r:id="rId10"/>
    <p:sldId id="384" r:id="rId11"/>
    <p:sldId id="386" r:id="rId12"/>
    <p:sldId id="389" r:id="rId13"/>
    <p:sldId id="392" r:id="rId14"/>
    <p:sldId id="391" r:id="rId15"/>
    <p:sldId id="390" r:id="rId16"/>
    <p:sldId id="388" r:id="rId17"/>
    <p:sldId id="328" r:id="rId18"/>
    <p:sldId id="320" r:id="rId19"/>
    <p:sldId id="324" r:id="rId20"/>
    <p:sldId id="323" r:id="rId21"/>
    <p:sldId id="393" r:id="rId22"/>
    <p:sldId id="383" r:id="rId23"/>
    <p:sldId id="305" r:id="rId24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6"/>
    </p:embeddedFont>
    <p:embeddedFont>
      <p:font typeface="KoPubWorld돋움체 Light" panose="00000300000000000000" pitchFamily="2" charset="-127"/>
      <p:regular r:id="rId27"/>
    </p:embeddedFont>
    <p:embeddedFont>
      <p:font typeface="KoPubWorld돋움체 Medium" panose="00000600000000000000" pitchFamily="2" charset="-127"/>
      <p:regular r:id="rId28"/>
    </p:embeddedFont>
    <p:embeddedFont>
      <p:font typeface="KoPub돋움체 Bold" panose="00000800000000000000" pitchFamily="2" charset="-127"/>
      <p:bold r:id="rId29"/>
    </p:embeddedFont>
    <p:embeddedFont>
      <p:font typeface="KoPub돋움체 Medium" panose="00000600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6318" autoAdjust="0"/>
  </p:normalViewPr>
  <p:slideViewPr>
    <p:cSldViewPr snapToGrid="0" showGuides="1">
      <p:cViewPr varScale="1">
        <p:scale>
          <a:sx n="81" d="100"/>
          <a:sy n="81" d="100"/>
        </p:scale>
        <p:origin x="60" y="1056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mattermost/mattermos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ailto:jedutools@gmail.com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itmus.jbnu.ac.kr/about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LibreBooking/ap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전북대학교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SW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교육도구 모음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JEduTools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소개 및 사용법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17079" y="2884207"/>
            <a:ext cx="781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신규 서비스 소개</a:t>
            </a:r>
            <a:endParaRPr lang="en-US" altLang="ko-K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7" y="2235200"/>
            <a:ext cx="10450286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준비 중인 서비스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6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D435-83B3-4FAB-AB24-5CA51FD7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JTalk</a:t>
            </a:r>
            <a:r>
              <a:rPr lang="en-US" altLang="ko-KR" dirty="0"/>
              <a:t> (</a:t>
            </a:r>
            <a:r>
              <a:rPr lang="ko-KR" altLang="en-US" dirty="0"/>
              <a:t>가칭</a:t>
            </a:r>
            <a:r>
              <a:rPr lang="en-US" altLang="ko-KR" dirty="0"/>
              <a:t>): </a:t>
            </a:r>
            <a:r>
              <a:rPr lang="ko-KR" altLang="en-US" dirty="0"/>
              <a:t>프로젝트용 메신저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EE138-EBD7-4858-BFFC-CEC963E9A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en-US" altLang="ko-KR" dirty="0"/>
              <a:t>Slack, Discord </a:t>
            </a:r>
            <a:r>
              <a:rPr lang="ko-KR" altLang="en-US" dirty="0"/>
              <a:t>와 유사한 업무용 메신저 서비스</a:t>
            </a:r>
            <a:endParaRPr lang="en-US" altLang="ko-KR" dirty="0"/>
          </a:p>
          <a:p>
            <a:pPr lvl="1"/>
            <a:r>
              <a:rPr lang="ko-KR" altLang="en-US" dirty="0"/>
              <a:t>프로젝트 협업 도구</a:t>
            </a:r>
            <a:r>
              <a:rPr lang="en-US" altLang="ko-KR" dirty="0"/>
              <a:t>: </a:t>
            </a:r>
            <a:r>
              <a:rPr lang="ko-KR" altLang="en-US" dirty="0"/>
              <a:t>개인용 메신저와 용도 분리</a:t>
            </a:r>
            <a:endParaRPr lang="en-US" altLang="ko-KR" dirty="0"/>
          </a:p>
          <a:p>
            <a:pPr lvl="1"/>
            <a:r>
              <a:rPr lang="ko-KR" altLang="en-US" dirty="0"/>
              <a:t>통합 협업 환경 제공</a:t>
            </a:r>
            <a:r>
              <a:rPr lang="en-US" altLang="ko-KR" dirty="0"/>
              <a:t>: GitHub, Google drive</a:t>
            </a:r>
            <a:r>
              <a:rPr lang="ko-KR" altLang="en-US" dirty="0"/>
              <a:t>등 프로젝트 관리용 서비스들과 연동 가능하여 개발 환경을 효과적으로 운영</a:t>
            </a:r>
            <a:endParaRPr lang="en-US" altLang="ko-KR" dirty="0"/>
          </a:p>
          <a:p>
            <a:r>
              <a:rPr lang="ko-KR" altLang="en-US" dirty="0"/>
              <a:t>오픈소스 </a:t>
            </a:r>
            <a:r>
              <a:rPr lang="en-US" altLang="ko-KR" dirty="0" err="1"/>
              <a:t>Mattermost</a:t>
            </a:r>
            <a:r>
              <a:rPr lang="en-US" altLang="ko-KR" dirty="0"/>
              <a:t>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en-US" altLang="ko-KR" dirty="0"/>
              <a:t>Slack </a:t>
            </a:r>
            <a:r>
              <a:rPr lang="ko-KR" altLang="en-US" dirty="0"/>
              <a:t>대안으로 유명한 </a:t>
            </a:r>
            <a:r>
              <a:rPr lang="en-US" altLang="ko-KR" dirty="0"/>
              <a:t>OSS. </a:t>
            </a:r>
            <a:r>
              <a:rPr lang="ko-KR" altLang="en-US" dirty="0"/>
              <a:t>상용 서비스 존재</a:t>
            </a:r>
            <a:endParaRPr lang="en-US" altLang="ko-KR" dirty="0"/>
          </a:p>
          <a:p>
            <a:pPr lvl="1"/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태깅</a:t>
            </a:r>
            <a:r>
              <a:rPr lang="en-US" altLang="ko-KR" dirty="0"/>
              <a:t>, </a:t>
            </a:r>
            <a:r>
              <a:rPr lang="ko-KR" altLang="en-US" dirty="0"/>
              <a:t>스레드</a:t>
            </a:r>
            <a:r>
              <a:rPr lang="en-US" altLang="ko-KR" dirty="0"/>
              <a:t>, </a:t>
            </a:r>
            <a:r>
              <a:rPr lang="ko-KR" altLang="en-US" dirty="0"/>
              <a:t>다국어</a:t>
            </a:r>
            <a:r>
              <a:rPr lang="en-US" altLang="ko-KR" dirty="0"/>
              <a:t>, </a:t>
            </a:r>
            <a:r>
              <a:rPr lang="ko-KR" altLang="en-US" dirty="0"/>
              <a:t>마크다운 지원 등</a:t>
            </a:r>
            <a:endParaRPr lang="en-US" altLang="ko-KR" dirty="0"/>
          </a:p>
          <a:p>
            <a:pPr lvl="1"/>
            <a:r>
              <a:rPr lang="ko-KR" altLang="en-US" dirty="0"/>
              <a:t>클라이언트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,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데스크탑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https://github.com/mattermost/mattermost</a:t>
            </a:r>
            <a:endParaRPr lang="en-US" altLang="ko-KR" dirty="0"/>
          </a:p>
          <a:p>
            <a:pPr lvl="1"/>
            <a:r>
              <a:rPr lang="ko-KR" altLang="en-US" dirty="0" err="1"/>
              <a:t>그외</a:t>
            </a:r>
            <a:r>
              <a:rPr lang="en-US" altLang="ko-KR" dirty="0"/>
              <a:t>: </a:t>
            </a:r>
            <a:r>
              <a:rPr lang="en-US" altLang="ko-KR" dirty="0" err="1"/>
              <a:t>Rocket.Chat</a:t>
            </a:r>
            <a:r>
              <a:rPr lang="en-US" altLang="ko-KR" dirty="0"/>
              <a:t>, </a:t>
            </a:r>
            <a:r>
              <a:rPr lang="en-US" altLang="ko-KR" dirty="0" err="1"/>
              <a:t>Zulip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계획</a:t>
            </a:r>
            <a:r>
              <a:rPr lang="en-US" altLang="ko-KR" dirty="0"/>
              <a:t>: 2025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서비스 시작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1871A-B282-448C-8063-236AD3D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28" name="Picture 4" descr="Mattermost | Collaboration for Your Mission-Critical Work">
            <a:extLst>
              <a:ext uri="{FF2B5EF4-FFF2-40B4-BE49-F238E27FC236}">
                <a16:creationId xmlns:a16="http://schemas.microsoft.com/office/drawing/2014/main" id="{BBF024E2-3DD5-40B0-89D7-ED130436C937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97" y="3508009"/>
            <a:ext cx="5174565" cy="29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4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2D01194-A983-4174-92BD-DDC7CC25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JTalk</a:t>
            </a:r>
            <a:r>
              <a:rPr lang="en-US" altLang="ko-KR" dirty="0"/>
              <a:t> (</a:t>
            </a:r>
            <a:r>
              <a:rPr lang="ko-KR" altLang="en-US" dirty="0"/>
              <a:t>가칭</a:t>
            </a:r>
            <a:r>
              <a:rPr lang="en-US" altLang="ko-KR" dirty="0"/>
              <a:t>): </a:t>
            </a:r>
            <a:r>
              <a:rPr lang="ko-KR" altLang="en-US" dirty="0"/>
              <a:t>프로젝트용 메신저 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C2544-92AA-4306-B328-B60FCCA2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298EE-3990-4FC4-9182-EA55B4A6EA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98" y="965200"/>
            <a:ext cx="10084954" cy="5546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98729-B8A0-430B-BEB3-C514FD44B46E}"/>
              </a:ext>
            </a:extLst>
          </p:cNvPr>
          <p:cNvSpPr txBox="1"/>
          <p:nvPr/>
        </p:nvSpPr>
        <p:spPr>
          <a:xfrm>
            <a:off x="5399314" y="6250315"/>
            <a:ext cx="57677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https://blog.cometkim.kr/posts/mattermost-contribution/introduction-to-mattermost/</a:t>
            </a:r>
          </a:p>
        </p:txBody>
      </p:sp>
    </p:spTree>
    <p:extLst>
      <p:ext uri="{BB962C8B-B14F-4D97-AF65-F5344CB8AC3E}">
        <p14:creationId xmlns:p14="http://schemas.microsoft.com/office/powerpoint/2010/main" val="38652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D435-83B3-4FAB-AB24-5CA51FD7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JTMI (</a:t>
            </a:r>
            <a:r>
              <a:rPr lang="ko-KR" altLang="en-US" dirty="0"/>
              <a:t>가칭</a:t>
            </a:r>
            <a:r>
              <a:rPr lang="en-US" altLang="ko-KR" dirty="0"/>
              <a:t>): SW </a:t>
            </a:r>
            <a:r>
              <a:rPr lang="ko-KR" altLang="en-US" dirty="0"/>
              <a:t>관련 </a:t>
            </a:r>
            <a:r>
              <a:rPr lang="en-US" altLang="ko-KR" dirty="0" err="1"/>
              <a:t>QnA</a:t>
            </a:r>
            <a:r>
              <a:rPr lang="ko-KR" altLang="en-US" dirty="0"/>
              <a:t> 커뮤니티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EE138-EBD7-4858-BFFC-CEC963E9A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7199828" cy="5547357"/>
          </a:xfrm>
        </p:spPr>
        <p:txBody>
          <a:bodyPr>
            <a:normAutofit fontScale="92500"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오픈소스 </a:t>
            </a:r>
            <a:r>
              <a:rPr lang="en-US" altLang="ko-KR" dirty="0" err="1"/>
              <a:t>NodeBB</a:t>
            </a:r>
            <a:r>
              <a:rPr lang="en-US" altLang="ko-KR" dirty="0"/>
              <a:t> </a:t>
            </a:r>
            <a:r>
              <a:rPr lang="ko-KR" altLang="en-US" dirty="0"/>
              <a:t>기반으로 구축</a:t>
            </a:r>
            <a:endParaRPr lang="en-US" altLang="ko-KR" dirty="0"/>
          </a:p>
          <a:p>
            <a:pPr lvl="1"/>
            <a:r>
              <a:rPr lang="ko-KR" altLang="en-US" dirty="0"/>
              <a:t>커뮤니티 포럼 서비스의 대표적 </a:t>
            </a:r>
            <a:r>
              <a:rPr lang="en-US" altLang="ko-KR" dirty="0"/>
              <a:t>OSS. </a:t>
            </a:r>
          </a:p>
          <a:p>
            <a:pPr lvl="1"/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실시간 포럼 기능</a:t>
            </a:r>
            <a:r>
              <a:rPr lang="en-US" altLang="ko-KR" dirty="0"/>
              <a:t>, </a:t>
            </a:r>
            <a:r>
              <a:rPr lang="ko-KR" altLang="en-US" dirty="0"/>
              <a:t>알림 및 구독</a:t>
            </a:r>
            <a:r>
              <a:rPr lang="en-US" altLang="ko-KR" dirty="0"/>
              <a:t>, </a:t>
            </a:r>
            <a:r>
              <a:rPr lang="ko-KR" altLang="en-US" dirty="0"/>
              <a:t>토론</a:t>
            </a:r>
            <a:r>
              <a:rPr lang="en-US" altLang="ko-KR" dirty="0"/>
              <a:t>, </a:t>
            </a:r>
            <a:r>
              <a:rPr lang="ko-KR" altLang="en-US" dirty="0"/>
              <a:t>피드백 기능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반응형 디자인 등</a:t>
            </a:r>
            <a:endParaRPr lang="en-US" altLang="ko-KR" dirty="0"/>
          </a:p>
          <a:p>
            <a:r>
              <a:rPr lang="ko-KR" altLang="en-US" dirty="0"/>
              <a:t>계획</a:t>
            </a:r>
            <a:r>
              <a:rPr lang="en-US" altLang="ko-KR" dirty="0"/>
              <a:t>: (</a:t>
            </a:r>
            <a:r>
              <a:rPr lang="ko-KR" altLang="en-US" dirty="0"/>
              <a:t>도입 검토 중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/>
              <a:t>LLM </a:t>
            </a:r>
            <a:r>
              <a:rPr lang="ko-KR" altLang="en-US" dirty="0"/>
              <a:t>의 발전으로 인해 근본적 필요성 재검토 중</a:t>
            </a:r>
            <a:endParaRPr lang="en-US" altLang="ko-KR" dirty="0"/>
          </a:p>
          <a:p>
            <a:pPr lvl="1"/>
            <a:r>
              <a:rPr lang="en-US" altLang="ko-KR" dirty="0"/>
              <a:t>LLM </a:t>
            </a:r>
            <a:r>
              <a:rPr lang="ko-KR" altLang="en-US" dirty="0"/>
              <a:t>형태의 서비스로 개발하는 것을 고려 중</a:t>
            </a:r>
            <a:endParaRPr lang="en-US" altLang="ko-KR" dirty="0"/>
          </a:p>
          <a:p>
            <a:pPr lvl="2"/>
            <a:r>
              <a:rPr lang="ko-KR" altLang="en-US" dirty="0"/>
              <a:t>과제 정답을 바로 알려주는 등의 문제를 해결할 필요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1871A-B282-448C-8063-236AD3D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122" name="Picture 2" descr="NodeBB">
            <a:extLst>
              <a:ext uri="{FF2B5EF4-FFF2-40B4-BE49-F238E27FC236}">
                <a16:creationId xmlns:a16="http://schemas.microsoft.com/office/drawing/2014/main" id="{D0CDBD13-B232-4944-A1A3-7BE462C6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3011712"/>
            <a:ext cx="4598126" cy="22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0B787E8-63C8-4276-91CA-09414018B466}"/>
              </a:ext>
            </a:extLst>
          </p:cNvPr>
          <p:cNvSpPr txBox="1">
            <a:spLocks/>
          </p:cNvSpPr>
          <p:nvPr/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Stackoverflow</a:t>
            </a:r>
            <a:r>
              <a:rPr lang="ko-KR" altLang="en-US" dirty="0"/>
              <a:t> 와 유사한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커뮤니티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 err="1"/>
              <a:t>비전공</a:t>
            </a:r>
            <a:r>
              <a:rPr lang="ko-KR" altLang="en-US" dirty="0"/>
              <a:t> 학생들의 수준에 맞는 질문</a:t>
            </a:r>
            <a:r>
              <a:rPr lang="en-US" altLang="ko-KR" dirty="0"/>
              <a:t>, </a:t>
            </a:r>
            <a:r>
              <a:rPr lang="ko-KR" altLang="en-US" dirty="0"/>
              <a:t>답변이 이루어질 수 있는 커뮤니티 구성</a:t>
            </a:r>
            <a:endParaRPr lang="en-US" altLang="ko-KR" dirty="0"/>
          </a:p>
          <a:p>
            <a:pPr lvl="2"/>
            <a:r>
              <a:rPr lang="ko-KR" altLang="en-US" dirty="0"/>
              <a:t>일반 개발자 커뮤니티는 </a:t>
            </a:r>
            <a:r>
              <a:rPr lang="ko-KR" altLang="en-US" dirty="0" err="1"/>
              <a:t>비전공</a:t>
            </a:r>
            <a:r>
              <a:rPr lang="ko-KR" altLang="en-US" dirty="0"/>
              <a:t> 학생들이 접근하기 어렵다는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625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2350B-930E-4847-BB13-429D4BFF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JTMI (</a:t>
            </a:r>
            <a:r>
              <a:rPr lang="ko-KR" altLang="en-US" dirty="0"/>
              <a:t>가칭</a:t>
            </a:r>
            <a:r>
              <a:rPr lang="en-US" altLang="ko-KR" dirty="0"/>
              <a:t>): SW </a:t>
            </a:r>
            <a:r>
              <a:rPr lang="ko-KR" altLang="en-US" dirty="0"/>
              <a:t>관련 </a:t>
            </a:r>
            <a:r>
              <a:rPr lang="en-US" altLang="ko-KR" dirty="0" err="1"/>
              <a:t>QnA</a:t>
            </a:r>
            <a:r>
              <a:rPr lang="ko-KR" altLang="en-US" dirty="0"/>
              <a:t> 커뮤니티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2BDC7-FD9D-4E14-9FC5-6B6F7A5B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9853D6-357B-489F-9D3D-DCDD9D67B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6D3A23-90AB-4A39-ABC5-03AC9F078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_x413018224">
            <a:extLst>
              <a:ext uri="{FF2B5EF4-FFF2-40B4-BE49-F238E27FC236}">
                <a16:creationId xmlns:a16="http://schemas.microsoft.com/office/drawing/2014/main" id="{3C2123B4-7297-4E11-BA5E-AE86C22BB8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56117"/>
            <a:ext cx="11652250" cy="53648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7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2350B-930E-4847-BB13-429D4BFF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JTMI (</a:t>
            </a:r>
            <a:r>
              <a:rPr lang="ko-KR" altLang="en-US" dirty="0"/>
              <a:t>가칭</a:t>
            </a:r>
            <a:r>
              <a:rPr lang="en-US" altLang="ko-KR" dirty="0"/>
              <a:t>): SW </a:t>
            </a:r>
            <a:r>
              <a:rPr lang="ko-KR" altLang="en-US" dirty="0"/>
              <a:t>관련 </a:t>
            </a:r>
            <a:r>
              <a:rPr lang="en-US" altLang="ko-KR" dirty="0" err="1"/>
              <a:t>QnA</a:t>
            </a:r>
            <a:r>
              <a:rPr lang="ko-KR" altLang="en-US" dirty="0"/>
              <a:t> 커뮤니티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2BDC7-FD9D-4E14-9FC5-6B6F7A5B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9853D6-357B-489F-9D3D-DCDD9D67B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413017744">
            <a:extLst>
              <a:ext uri="{FF2B5EF4-FFF2-40B4-BE49-F238E27FC236}">
                <a16:creationId xmlns:a16="http://schemas.microsoft.com/office/drawing/2014/main" id="{DCB28458-B03B-4F6E-9AA2-64000A8FC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056117"/>
            <a:ext cx="11652250" cy="53648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3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0009-00EC-4DB6-80B6-E342BE58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JEduKube</a:t>
            </a:r>
            <a:r>
              <a:rPr lang="en-US" altLang="ko-KR" dirty="0"/>
              <a:t> (</a:t>
            </a:r>
            <a:r>
              <a:rPr lang="ko-KR" altLang="en-US" dirty="0"/>
              <a:t>가칭</a:t>
            </a:r>
            <a:r>
              <a:rPr lang="en-US" altLang="ko-KR" dirty="0"/>
              <a:t>): Kubernetes </a:t>
            </a:r>
            <a:r>
              <a:rPr lang="ko-KR" altLang="en-US" dirty="0"/>
              <a:t>도입을 위한 테스트 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D9905B-DBD2-41FC-BE7B-D145DB24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Kubernetes</a:t>
            </a:r>
          </a:p>
          <a:p>
            <a:pPr lvl="1"/>
            <a:r>
              <a:rPr lang="en-US" altLang="ko-KR" dirty="0" err="1"/>
              <a:t>JEduTools</a:t>
            </a:r>
            <a:r>
              <a:rPr lang="ko-KR" altLang="en-US" dirty="0"/>
              <a:t>의 다양한 </a:t>
            </a:r>
            <a:r>
              <a:rPr lang="en-US" altLang="ko-KR" dirty="0"/>
              <a:t>SW </a:t>
            </a:r>
            <a:r>
              <a:rPr lang="ko-KR" altLang="en-US" dirty="0"/>
              <a:t>프로젝트들을 손쉽게 배포</a:t>
            </a:r>
            <a:r>
              <a:rPr lang="en-US" altLang="ko-KR" dirty="0"/>
              <a:t>, </a:t>
            </a:r>
            <a:r>
              <a:rPr lang="ko-KR" altLang="en-US" dirty="0"/>
              <a:t>관리하기 위한 플랫폼 역할</a:t>
            </a:r>
            <a:endParaRPr lang="en-US" altLang="ko-KR" dirty="0"/>
          </a:p>
          <a:p>
            <a:pPr lvl="1"/>
            <a:r>
              <a:rPr lang="ko-KR" altLang="en-US" dirty="0"/>
              <a:t>통합 모니터링</a:t>
            </a:r>
            <a:r>
              <a:rPr lang="en-US" altLang="ko-KR" dirty="0"/>
              <a:t>, </a:t>
            </a:r>
            <a:r>
              <a:rPr lang="ko-KR" altLang="en-US" dirty="0"/>
              <a:t>로깅 등 전체 서비스를 보다 손쉽게 관리할 수 있음</a:t>
            </a:r>
            <a:endParaRPr lang="en-US" altLang="ko-KR" dirty="0"/>
          </a:p>
          <a:p>
            <a:pPr lvl="1"/>
            <a:r>
              <a:rPr lang="ko-KR" altLang="en-US" dirty="0"/>
              <a:t>각 서비스들에 대한 통합적인 고가용성 보장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현재</a:t>
            </a:r>
            <a:r>
              <a:rPr lang="en-US" altLang="ko-KR" dirty="0"/>
              <a:t>, </a:t>
            </a:r>
            <a:r>
              <a:rPr lang="en-US" altLang="ko-KR" dirty="0" err="1"/>
              <a:t>JCloud</a:t>
            </a:r>
            <a:r>
              <a:rPr lang="en-US" altLang="ko-KR" dirty="0"/>
              <a:t> </a:t>
            </a:r>
            <a:r>
              <a:rPr lang="ko-KR" altLang="en-US" dirty="0"/>
              <a:t>상에 구축 완료</a:t>
            </a:r>
            <a:endParaRPr lang="en-US" altLang="ko-KR" dirty="0"/>
          </a:p>
          <a:p>
            <a:pPr lvl="1"/>
            <a:r>
              <a:rPr lang="en-US" altLang="ko-KR" dirty="0" err="1"/>
              <a:t>Kubespray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: Ansible</a:t>
            </a:r>
            <a:r>
              <a:rPr lang="ko-KR" altLang="en-US" dirty="0"/>
              <a:t>을 기반으로 하여</a:t>
            </a:r>
            <a:r>
              <a:rPr lang="en-US" altLang="ko-KR" dirty="0"/>
              <a:t>, OpenStack </a:t>
            </a:r>
            <a:r>
              <a:rPr lang="ko-KR" altLang="en-US" dirty="0"/>
              <a:t>을 포함한 </a:t>
            </a:r>
            <a:r>
              <a:rPr lang="en-US" altLang="ko-KR" dirty="0"/>
              <a:t>IaaS </a:t>
            </a:r>
            <a:r>
              <a:rPr lang="ko-KR" altLang="en-US" dirty="0"/>
              <a:t>클라우드 환경에서 </a:t>
            </a:r>
            <a:r>
              <a:rPr lang="en-US" altLang="ko-KR" dirty="0"/>
              <a:t>Kubernetes </a:t>
            </a:r>
            <a:r>
              <a:rPr lang="ko-KR" altLang="en-US" dirty="0"/>
              <a:t>클러스터를 자동으로 구축하는 오픈소스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기존 서비스들을 컨테이너 기반으로 전환할 필요가 있음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en-US" altLang="ko-KR" dirty="0"/>
              <a:t>JCode </a:t>
            </a:r>
            <a:r>
              <a:rPr lang="ko-KR" altLang="en-US" dirty="0"/>
              <a:t>는 컨테이너 기반 운영 중</a:t>
            </a:r>
            <a:endParaRPr lang="en-US" altLang="ko-KR" dirty="0"/>
          </a:p>
          <a:p>
            <a:pPr lvl="2"/>
            <a:r>
              <a:rPr lang="en-US" altLang="ko-KR" dirty="0" err="1"/>
              <a:t>JCloud</a:t>
            </a:r>
            <a:r>
              <a:rPr lang="en-US" altLang="ko-KR" dirty="0"/>
              <a:t> </a:t>
            </a:r>
            <a:r>
              <a:rPr lang="ko-KR" altLang="en-US" dirty="0"/>
              <a:t>는 현재 </a:t>
            </a:r>
            <a:r>
              <a:rPr lang="en-US" altLang="ko-KR" dirty="0" err="1"/>
              <a:t>JEduKube</a:t>
            </a:r>
            <a:r>
              <a:rPr lang="ko-KR" altLang="en-US" dirty="0"/>
              <a:t>의 인프라를 제공하고 있기 때문에 컨테이너화 하기 어렵지만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물리 서버</a:t>
            </a:r>
            <a:r>
              <a:rPr lang="en-US" altLang="ko-KR" dirty="0"/>
              <a:t>(bare-metal) </a:t>
            </a:r>
            <a:r>
              <a:rPr lang="ko-KR" altLang="en-US" dirty="0"/>
              <a:t>에 바로 </a:t>
            </a:r>
            <a:r>
              <a:rPr lang="en-US" altLang="ko-KR" dirty="0"/>
              <a:t>Kubernetes</a:t>
            </a:r>
            <a:r>
              <a:rPr lang="ko-KR" altLang="en-US" dirty="0"/>
              <a:t> 를 배포하고</a:t>
            </a:r>
            <a:r>
              <a:rPr lang="en-US" altLang="ko-KR" dirty="0"/>
              <a:t>, </a:t>
            </a:r>
            <a:r>
              <a:rPr lang="ko-KR" altLang="en-US" dirty="0"/>
              <a:t>그 위에 </a:t>
            </a:r>
            <a:r>
              <a:rPr lang="en-US" altLang="ko-KR" dirty="0"/>
              <a:t>JCloud </a:t>
            </a:r>
            <a:r>
              <a:rPr lang="ko-KR" altLang="en-US" dirty="0"/>
              <a:t>을 올리는 방안도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96C587-6249-405D-994F-840E2EAF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146" name="Picture 2" descr="What exactly is Kubernetes - Dots and Brackets: Code Blog">
            <a:extLst>
              <a:ext uri="{FF2B5EF4-FFF2-40B4-BE49-F238E27FC236}">
                <a16:creationId xmlns:a16="http://schemas.microsoft.com/office/drawing/2014/main" id="{12ACCF62-5DE7-477A-9BCD-B16ED586A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596" y="1401269"/>
            <a:ext cx="2449392" cy="213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1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함께 만드는 </a:t>
            </a:r>
            <a:r>
              <a:rPr lang="en-US" altLang="ko-KR" sz="6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JEduTools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0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EF81A-7450-4D6D-85E9-5FE441C7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를 활용한 </a:t>
            </a:r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개발 및 운영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D21686-6B86-4C47-884A-740CA7EF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학생이 구축하고</a:t>
            </a:r>
            <a:r>
              <a:rPr lang="en-US" altLang="ko-KR" dirty="0"/>
              <a:t>, </a:t>
            </a:r>
            <a:r>
              <a:rPr lang="ko-KR" altLang="en-US" dirty="0"/>
              <a:t>학생이 운영하고</a:t>
            </a:r>
            <a:r>
              <a:rPr lang="en-US" altLang="ko-KR" dirty="0"/>
              <a:t>, </a:t>
            </a:r>
            <a:r>
              <a:rPr lang="ko-KR" altLang="en-US" dirty="0"/>
              <a:t>학생이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실무 경험 기회</a:t>
            </a:r>
            <a:r>
              <a:rPr lang="en-US" altLang="ko-KR" dirty="0"/>
              <a:t>: </a:t>
            </a:r>
            <a:r>
              <a:rPr lang="ko-KR" altLang="en-US" dirty="0"/>
              <a:t>대규모 서비스 구축 및 운영 경험</a:t>
            </a:r>
            <a:endParaRPr lang="en-US" altLang="ko-KR" dirty="0"/>
          </a:p>
          <a:p>
            <a:pPr lvl="1"/>
            <a:r>
              <a:rPr lang="ko-KR" altLang="en-US" dirty="0"/>
              <a:t>서비스 개선</a:t>
            </a:r>
            <a:r>
              <a:rPr lang="en-US" altLang="ko-KR" dirty="0"/>
              <a:t>: </a:t>
            </a:r>
            <a:r>
              <a:rPr lang="ko-KR" altLang="en-US" dirty="0"/>
              <a:t>장단점을 가장 잘 아는 사용자가 직접 수정 </a:t>
            </a:r>
            <a:endParaRPr lang="en-US" altLang="ko-KR" dirty="0"/>
          </a:p>
          <a:p>
            <a:r>
              <a:rPr lang="ko-KR" altLang="en-US" dirty="0"/>
              <a:t>고려할 점</a:t>
            </a:r>
            <a:endParaRPr lang="en-US" altLang="ko-KR" dirty="0"/>
          </a:p>
          <a:p>
            <a:pPr lvl="1"/>
            <a:r>
              <a:rPr lang="ko-KR" altLang="en-US" dirty="0"/>
              <a:t>교수자의 적극 리딩 및 참여 필요</a:t>
            </a:r>
            <a:endParaRPr lang="en-US" altLang="ko-KR" dirty="0"/>
          </a:p>
          <a:p>
            <a:pPr lvl="2"/>
            <a:r>
              <a:rPr lang="ko-KR" altLang="en-US" dirty="0"/>
              <a:t>교육적 효과</a:t>
            </a:r>
            <a:r>
              <a:rPr lang="en-US" altLang="ko-KR" dirty="0"/>
              <a:t>, </a:t>
            </a:r>
            <a:r>
              <a:rPr lang="ko-KR" altLang="en-US" dirty="0"/>
              <a:t>수업 운영 면에서 고려할 사항이 많음</a:t>
            </a:r>
            <a:endParaRPr lang="en-US" altLang="ko-KR" dirty="0"/>
          </a:p>
          <a:p>
            <a:pPr lvl="1"/>
            <a:r>
              <a:rPr lang="ko-KR" altLang="en-US" dirty="0"/>
              <a:t>경험자의 조언 필요</a:t>
            </a:r>
            <a:endParaRPr lang="en-US" altLang="ko-KR" dirty="0"/>
          </a:p>
          <a:p>
            <a:pPr lvl="2"/>
            <a:r>
              <a:rPr lang="ko-KR" altLang="en-US" dirty="0"/>
              <a:t>개발 및 운영의 방향성을 학생들이 결정하기 어려움</a:t>
            </a:r>
            <a:endParaRPr lang="en-US" altLang="ko-KR" dirty="0"/>
          </a:p>
          <a:p>
            <a:pPr lvl="1"/>
            <a:r>
              <a:rPr lang="ko-KR" altLang="en-US" dirty="0"/>
              <a:t>최소한의 효율적 운영 방안 필요</a:t>
            </a:r>
            <a:endParaRPr lang="en-US" altLang="ko-KR" dirty="0"/>
          </a:p>
          <a:p>
            <a:pPr lvl="2"/>
            <a:r>
              <a:rPr lang="ko-KR" altLang="en-US" dirty="0"/>
              <a:t>지속적 전담 운영 인력이 없고</a:t>
            </a:r>
            <a:r>
              <a:rPr lang="en-US" altLang="ko-KR" dirty="0"/>
              <a:t>, </a:t>
            </a:r>
            <a:r>
              <a:rPr lang="ko-KR" altLang="en-US" dirty="0"/>
              <a:t>전문성이 부족함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F29EE9B6-72B3-8B39-0A74-6FF459397A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 bwMode="auto">
          <a:xfrm>
            <a:off x="7375525" y="1281784"/>
            <a:ext cx="4575175" cy="460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37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6E8C7DB-8F5E-463F-A722-B4BA09EAEC60}"/>
              </a:ext>
            </a:extLst>
          </p:cNvPr>
          <p:cNvSpPr/>
          <p:nvPr/>
        </p:nvSpPr>
        <p:spPr>
          <a:xfrm>
            <a:off x="6011058" y="1264024"/>
            <a:ext cx="2534199" cy="143298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b="1" dirty="0"/>
              <a:t>산업체 멘토</a:t>
            </a:r>
            <a:endParaRPr lang="en-US" altLang="ko-KR" b="1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A406A4D-7812-24A7-EF54-D38762C8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JDevOps</a:t>
            </a:r>
            <a:r>
              <a:rPr lang="en-US" altLang="ko-KR" dirty="0"/>
              <a:t> </a:t>
            </a:r>
            <a:r>
              <a:rPr lang="ko-KR" altLang="en-US" dirty="0"/>
              <a:t>관리 및 운영 체계</a:t>
            </a:r>
          </a:p>
        </p:txBody>
      </p:sp>
      <p:sp>
        <p:nvSpPr>
          <p:cNvPr id="1027" name="내용 개체 틀 1026">
            <a:extLst>
              <a:ext uri="{FF2B5EF4-FFF2-40B4-BE49-F238E27FC236}">
                <a16:creationId xmlns:a16="http://schemas.microsoft.com/office/drawing/2014/main" id="{901146F6-E277-45C9-82D0-62F9215D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5380912"/>
            <a:ext cx="11652010" cy="109608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JDevOps</a:t>
            </a:r>
            <a:endParaRPr lang="en-US" altLang="ko-KR" dirty="0"/>
          </a:p>
          <a:p>
            <a:pPr lvl="1"/>
            <a:r>
              <a:rPr lang="ko-KR" altLang="en-US" dirty="0"/>
              <a:t>학생들로 구성된 </a:t>
            </a:r>
            <a:r>
              <a:rPr lang="en-US" altLang="ko-KR" dirty="0" err="1"/>
              <a:t>JEduTools</a:t>
            </a:r>
            <a:r>
              <a:rPr lang="ko-KR" altLang="en-US" dirty="0"/>
              <a:t> 개발 및 운영팀</a:t>
            </a:r>
            <a:endParaRPr lang="en-US" altLang="ko-KR" dirty="0"/>
          </a:p>
          <a:p>
            <a:pPr lvl="1"/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운영위원회에서 선발하고</a:t>
            </a:r>
            <a:r>
              <a:rPr lang="en-US" altLang="ko-KR" dirty="0"/>
              <a:t>, SW</a:t>
            </a:r>
            <a:r>
              <a:rPr lang="ko-KR" altLang="en-US" dirty="0"/>
              <a:t>중심대학사업단에서 장학금</a:t>
            </a:r>
            <a:r>
              <a:rPr lang="en-US" altLang="ko-KR" dirty="0"/>
              <a:t>, </a:t>
            </a:r>
            <a:r>
              <a:rPr lang="ko-KR" altLang="en-US" dirty="0"/>
              <a:t>멘토 </a:t>
            </a:r>
            <a:r>
              <a:rPr lang="ko-KR" altLang="en-US" dirty="0" err="1"/>
              <a:t>자문비</a:t>
            </a:r>
            <a:r>
              <a:rPr lang="en-US" altLang="ko-KR" dirty="0"/>
              <a:t>, </a:t>
            </a:r>
            <a:r>
              <a:rPr lang="ko-KR" altLang="en-US" dirty="0"/>
              <a:t>운영비 등 지원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29FC6E-E85A-CF52-37C9-C8DB05341092}"/>
              </a:ext>
            </a:extLst>
          </p:cNvPr>
          <p:cNvSpPr/>
          <p:nvPr/>
        </p:nvSpPr>
        <p:spPr>
          <a:xfrm>
            <a:off x="1574468" y="3031153"/>
            <a:ext cx="6929769" cy="227850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ko-KR" b="1" dirty="0" err="1"/>
              <a:t>JDevOps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73795B-8F1E-52E8-FCCD-023088BBD477}"/>
              </a:ext>
            </a:extLst>
          </p:cNvPr>
          <p:cNvSpPr/>
          <p:nvPr/>
        </p:nvSpPr>
        <p:spPr>
          <a:xfrm>
            <a:off x="1574468" y="1243540"/>
            <a:ext cx="4335264" cy="143298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b="1" dirty="0" err="1"/>
              <a:t>JEduTools</a:t>
            </a:r>
            <a:r>
              <a:rPr lang="en-US" altLang="ko-KR" b="1" dirty="0"/>
              <a:t> </a:t>
            </a:r>
            <a:r>
              <a:rPr lang="ko-KR" altLang="en-US" b="1" dirty="0"/>
              <a:t>운영위원회</a:t>
            </a:r>
            <a:endParaRPr lang="en-US" altLang="ko-KR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14465B-3EBB-4E09-B66B-550FE082E898}"/>
              </a:ext>
            </a:extLst>
          </p:cNvPr>
          <p:cNvGrpSpPr/>
          <p:nvPr/>
        </p:nvGrpSpPr>
        <p:grpSpPr>
          <a:xfrm>
            <a:off x="1631036" y="3481778"/>
            <a:ext cx="2095503" cy="1743214"/>
            <a:chOff x="2634338" y="4234253"/>
            <a:chExt cx="2095503" cy="17432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882345-4C8B-401D-4289-509A792F61EF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err="1"/>
                <a:t>JCloud</a:t>
              </a:r>
              <a:endParaRPr lang="en-US" altLang="ko-KR" b="1" dirty="0"/>
            </a:p>
          </p:txBody>
        </p:sp>
        <p:pic>
          <p:nvPicPr>
            <p:cNvPr id="1026" name="Picture 2" descr="개발자 - 무료 사용자개 아이콘">
              <a:extLst>
                <a:ext uri="{FF2B5EF4-FFF2-40B4-BE49-F238E27FC236}">
                  <a16:creationId xmlns:a16="http://schemas.microsoft.com/office/drawing/2014/main" id="{E3DD9D20-E07E-4D16-8752-1BFA5C4EC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개발자 - 무료 컴퓨터개 아이콘">
              <a:extLst>
                <a:ext uri="{FF2B5EF4-FFF2-40B4-BE49-F238E27FC236}">
                  <a16:creationId xmlns:a16="http://schemas.microsoft.com/office/drawing/2014/main" id="{9C7D99A2-5E36-4DC2-BFF1-AE562245E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교수 - 무료 직업과 직업개 아이콘">
            <a:extLst>
              <a:ext uri="{FF2B5EF4-FFF2-40B4-BE49-F238E27FC236}">
                <a16:creationId xmlns:a16="http://schemas.microsoft.com/office/drawing/2014/main" id="{FC89E1E3-F563-4C69-AE75-6C9260FFB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539" y="172752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교수 - 무료 사용자개 아이콘">
            <a:extLst>
              <a:ext uri="{FF2B5EF4-FFF2-40B4-BE49-F238E27FC236}">
                <a16:creationId xmlns:a16="http://schemas.microsoft.com/office/drawing/2014/main" id="{60618FD2-5AC9-4B47-A894-C1CB3D39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30" y="170686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63B092-5B19-4EA7-ACE7-CD2EFF650D1D}"/>
              </a:ext>
            </a:extLst>
          </p:cNvPr>
          <p:cNvGrpSpPr/>
          <p:nvPr/>
        </p:nvGrpSpPr>
        <p:grpSpPr>
          <a:xfrm>
            <a:off x="3798652" y="3473887"/>
            <a:ext cx="2095503" cy="1743214"/>
            <a:chOff x="2634338" y="4234253"/>
            <a:chExt cx="2095503" cy="17432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10617FB-4472-4FFB-BB77-2A094EA080D2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/>
                <a:t>JCode</a:t>
              </a:r>
            </a:p>
          </p:txBody>
        </p:sp>
        <p:pic>
          <p:nvPicPr>
            <p:cNvPr id="58" name="Picture 2" descr="개발자 - 무료 사용자개 아이콘">
              <a:extLst>
                <a:ext uri="{FF2B5EF4-FFF2-40B4-BE49-F238E27FC236}">
                  <a16:creationId xmlns:a16="http://schemas.microsoft.com/office/drawing/2014/main" id="{A439797B-F6DB-4BD8-8214-43F589ACE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개발자 - 무료 컴퓨터개 아이콘">
              <a:extLst>
                <a:ext uri="{FF2B5EF4-FFF2-40B4-BE49-F238E27FC236}">
                  <a16:creationId xmlns:a16="http://schemas.microsoft.com/office/drawing/2014/main" id="{396AC97A-D1C5-4504-903B-7308FC8EE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D847086-2EC7-4618-9CD8-D82A3FEE7207}"/>
              </a:ext>
            </a:extLst>
          </p:cNvPr>
          <p:cNvGrpSpPr/>
          <p:nvPr/>
        </p:nvGrpSpPr>
        <p:grpSpPr>
          <a:xfrm>
            <a:off x="6368138" y="3482695"/>
            <a:ext cx="2095503" cy="1743214"/>
            <a:chOff x="2634338" y="4234253"/>
            <a:chExt cx="2095503" cy="174321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19E0CFB-9572-48B0-8D36-4B281A9D1F09}"/>
                </a:ext>
              </a:extLst>
            </p:cNvPr>
            <p:cNvSpPr/>
            <p:nvPr/>
          </p:nvSpPr>
          <p:spPr>
            <a:xfrm>
              <a:off x="2634338" y="4234253"/>
              <a:ext cx="2095503" cy="17432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err="1"/>
                <a:t>JHelper</a:t>
              </a:r>
              <a:endParaRPr lang="en-US" altLang="ko-KR" b="1" dirty="0"/>
            </a:p>
          </p:txBody>
        </p:sp>
        <p:pic>
          <p:nvPicPr>
            <p:cNvPr id="62" name="Picture 2" descr="개발자 - 무료 사용자개 아이콘">
              <a:extLst>
                <a:ext uri="{FF2B5EF4-FFF2-40B4-BE49-F238E27FC236}">
                  <a16:creationId xmlns:a16="http://schemas.microsoft.com/office/drawing/2014/main" id="{141EEEC3-7575-4B25-BB2E-75C26E750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339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개발자 - 무료 컴퓨터개 아이콘">
              <a:extLst>
                <a:ext uri="{FF2B5EF4-FFF2-40B4-BE49-F238E27FC236}">
                  <a16:creationId xmlns:a16="http://schemas.microsoft.com/office/drawing/2014/main" id="{0176246C-96C2-48CD-BD14-259DEC582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947" y="4902541"/>
              <a:ext cx="900000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16514EF-551D-4C8F-B886-698A96790F7E}"/>
              </a:ext>
            </a:extLst>
          </p:cNvPr>
          <p:cNvCxnSpPr>
            <a:cxnSpLocks/>
            <a:stCxn id="50" idx="2"/>
            <a:endCxn id="61" idx="0"/>
          </p:cNvCxnSpPr>
          <p:nvPr/>
        </p:nvCxnSpPr>
        <p:spPr>
          <a:xfrm>
            <a:off x="5351075" y="2598351"/>
            <a:ext cx="2064815" cy="88434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3DB7F34-FD09-426B-B123-3426A4F2AD57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4298034" y="2598351"/>
            <a:ext cx="548370" cy="8755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5A858E-9CC8-455E-A93F-473F54B84C10}"/>
              </a:ext>
            </a:extLst>
          </p:cNvPr>
          <p:cNvCxnSpPr>
            <a:cxnSpLocks/>
            <a:stCxn id="79" idx="2"/>
            <a:endCxn id="9" idx="0"/>
          </p:cNvCxnSpPr>
          <p:nvPr/>
        </p:nvCxnSpPr>
        <p:spPr>
          <a:xfrm flipH="1">
            <a:off x="2678788" y="2598351"/>
            <a:ext cx="1619246" cy="88342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8" descr="교수 - 무료 사람들개 아이콘">
            <a:extLst>
              <a:ext uri="{FF2B5EF4-FFF2-40B4-BE49-F238E27FC236}">
                <a16:creationId xmlns:a16="http://schemas.microsoft.com/office/drawing/2014/main" id="{4A371F33-1CBC-478E-A7E7-9C0457D0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5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교수 - 무료 사람들개 아이콘">
            <a:extLst>
              <a:ext uri="{FF2B5EF4-FFF2-40B4-BE49-F238E27FC236}">
                <a16:creationId xmlns:a16="http://schemas.microsoft.com/office/drawing/2014/main" id="{E5E04C73-1CDA-4F4C-A4AB-2A3F1E01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5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2" descr="교수 - 무료 사람들개 아이콘">
            <a:extLst>
              <a:ext uri="{FF2B5EF4-FFF2-40B4-BE49-F238E27FC236}">
                <a16:creationId xmlns:a16="http://schemas.microsoft.com/office/drawing/2014/main" id="{4E62CD1F-559C-4A12-9D31-B7A92D84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9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교수 - 무료 사람들개 아이콘">
            <a:extLst>
              <a:ext uri="{FF2B5EF4-FFF2-40B4-BE49-F238E27FC236}">
                <a16:creationId xmlns:a16="http://schemas.microsoft.com/office/drawing/2014/main" id="{19AC14FE-5793-4635-858E-75F445C0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34" y="1698351"/>
            <a:ext cx="90000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D074AED6-45D9-42AD-9270-C0E8F8C24F72}"/>
              </a:ext>
            </a:extLst>
          </p:cNvPr>
          <p:cNvCxnSpPr>
            <a:cxnSpLocks/>
            <a:stCxn id="1038" idx="1"/>
            <a:endCxn id="14" idx="0"/>
          </p:cNvCxnSpPr>
          <p:nvPr/>
        </p:nvCxnSpPr>
        <p:spPr>
          <a:xfrm rot="10800000">
            <a:off x="3742100" y="1243541"/>
            <a:ext cx="5301830" cy="1618309"/>
          </a:xfrm>
          <a:prstGeom prst="bentConnector4">
            <a:avLst>
              <a:gd name="adj1" fmla="val 5285"/>
              <a:gd name="adj2" fmla="val 114126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8" name="Picture 14" descr="전북대학교 SW중심대학사업단">
            <a:extLst>
              <a:ext uri="{FF2B5EF4-FFF2-40B4-BE49-F238E27FC236}">
                <a16:creationId xmlns:a16="http://schemas.microsoft.com/office/drawing/2014/main" id="{4753D937-A3F4-4B93-9382-C5F4039C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30" y="2498691"/>
            <a:ext cx="2601532" cy="7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359EA31-18EE-4F68-9C1C-BDAEABBB38CA}"/>
              </a:ext>
            </a:extLst>
          </p:cNvPr>
          <p:cNvCxnSpPr>
            <a:cxnSpLocks/>
            <a:stCxn id="1038" idx="1"/>
            <a:endCxn id="101" idx="0"/>
          </p:cNvCxnSpPr>
          <p:nvPr/>
        </p:nvCxnSpPr>
        <p:spPr>
          <a:xfrm rot="10800000">
            <a:off x="7278158" y="1264025"/>
            <a:ext cx="1765772" cy="1597825"/>
          </a:xfrm>
          <a:prstGeom prst="bentConnector4">
            <a:avLst>
              <a:gd name="adj1" fmla="val 16038"/>
              <a:gd name="adj2" fmla="val 115367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09F72E31-77E8-49B6-B571-286E7113622C}"/>
              </a:ext>
            </a:extLst>
          </p:cNvPr>
          <p:cNvCxnSpPr>
            <a:cxnSpLocks/>
            <a:stCxn id="1038" idx="1"/>
            <a:endCxn id="7" idx="3"/>
          </p:cNvCxnSpPr>
          <p:nvPr/>
        </p:nvCxnSpPr>
        <p:spPr>
          <a:xfrm rot="10800000" flipV="1">
            <a:off x="8504238" y="2861848"/>
            <a:ext cx="539693" cy="1308557"/>
          </a:xfrm>
          <a:prstGeom prst="bentConnector3">
            <a:avLst>
              <a:gd name="adj1" fmla="val 52303"/>
            </a:avLst>
          </a:prstGeom>
          <a:ln w="25400"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94BF019A-4C21-47F9-B165-975E7514FD42}"/>
              </a:ext>
            </a:extLst>
          </p:cNvPr>
          <p:cNvCxnSpPr>
            <a:cxnSpLocks/>
            <a:stCxn id="61" idx="0"/>
            <a:endCxn id="1030" idx="2"/>
          </p:cNvCxnSpPr>
          <p:nvPr/>
        </p:nvCxnSpPr>
        <p:spPr>
          <a:xfrm flipV="1">
            <a:off x="7415890" y="2627523"/>
            <a:ext cx="376649" cy="855172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C368F7FC-03B1-48FD-9DD7-4DF9482066B6}"/>
              </a:ext>
            </a:extLst>
          </p:cNvPr>
          <p:cNvCxnSpPr>
            <a:cxnSpLocks/>
            <a:stCxn id="57" idx="0"/>
            <a:endCxn id="1034" idx="2"/>
          </p:cNvCxnSpPr>
          <p:nvPr/>
        </p:nvCxnSpPr>
        <p:spPr>
          <a:xfrm flipV="1">
            <a:off x="4846404" y="2606868"/>
            <a:ext cx="1899726" cy="86701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BBD780C-B40E-4024-956C-5E0CF0B0F9E0}"/>
              </a:ext>
            </a:extLst>
          </p:cNvPr>
          <p:cNvSpPr txBox="1"/>
          <p:nvPr/>
        </p:nvSpPr>
        <p:spPr>
          <a:xfrm>
            <a:off x="8771975" y="1353263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지원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DCA7E9A-8EFF-44CE-AA87-61FB8FC264E1}"/>
              </a:ext>
            </a:extLst>
          </p:cNvPr>
          <p:cNvSpPr txBox="1"/>
          <p:nvPr/>
        </p:nvSpPr>
        <p:spPr>
          <a:xfrm>
            <a:off x="6803822" y="2678727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50"/>
                </a:solidFill>
              </a:rPr>
              <a:t>조언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F76ACCF-EBF2-4856-8D6D-2A53A1785EA6}"/>
              </a:ext>
            </a:extLst>
          </p:cNvPr>
          <p:cNvSpPr txBox="1"/>
          <p:nvPr/>
        </p:nvSpPr>
        <p:spPr>
          <a:xfrm>
            <a:off x="3871295" y="2710379"/>
            <a:ext cx="846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리딩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44DBE95-1BD0-49C2-9CC9-F315307087B6}"/>
              </a:ext>
            </a:extLst>
          </p:cNvPr>
          <p:cNvSpPr txBox="1"/>
          <p:nvPr/>
        </p:nvSpPr>
        <p:spPr>
          <a:xfrm>
            <a:off x="5957973" y="3989775"/>
            <a:ext cx="539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73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신규 서비스 소개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통합로그인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예약시스템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준비 중인 서비스 소개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DAA5EC-3302-D866-45EE-95D5EC8EE607}"/>
              </a:ext>
            </a:extLst>
          </p:cNvPr>
          <p:cNvGrpSpPr/>
          <p:nvPr/>
        </p:nvGrpSpPr>
        <p:grpSpPr>
          <a:xfrm>
            <a:off x="874588" y="4500317"/>
            <a:ext cx="7101012" cy="898041"/>
            <a:chOff x="874588" y="1701800"/>
            <a:chExt cx="7101012" cy="8980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7DE997-B67C-17E6-4103-96F96D23A4A9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03261-BB91-16E5-AF88-F19997B9107F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함께 만드는 </a:t>
              </a:r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JEduTools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9821320-3C91-1F29-D11E-D1DD16FE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CC3EE-D690-5D37-8C9C-1B3CB89E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Accelerator: “</a:t>
            </a:r>
            <a:r>
              <a:rPr lang="ko-KR" altLang="en-US" dirty="0"/>
              <a:t>오픈소스</a:t>
            </a:r>
            <a:r>
              <a:rPr lang="en-US" altLang="ko-KR" dirty="0"/>
              <a:t>SW </a:t>
            </a:r>
            <a:r>
              <a:rPr lang="ko-KR" altLang="en-US" dirty="0"/>
              <a:t>수업</a:t>
            </a:r>
            <a:r>
              <a:rPr lang="en-US" altLang="ko-KR" dirty="0"/>
              <a:t>”</a:t>
            </a:r>
            <a:r>
              <a:rPr lang="ko-KR" altLang="en-US" dirty="0"/>
              <a:t>을 통한 참여 유도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6E9DF5-FDBA-9FCE-399B-8B6BF1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JDevOps</a:t>
            </a:r>
            <a:r>
              <a:rPr lang="en-US" altLang="ko-KR" dirty="0"/>
              <a:t> </a:t>
            </a:r>
            <a:r>
              <a:rPr lang="ko-KR" altLang="en-US" dirty="0"/>
              <a:t>팀이 아니더라도</a:t>
            </a:r>
            <a:r>
              <a:rPr lang="en-US" altLang="ko-KR" dirty="0"/>
              <a:t>,</a:t>
            </a:r>
            <a:r>
              <a:rPr lang="ko-KR" altLang="en-US" dirty="0"/>
              <a:t> 누구나 참여 가능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공개 </a:t>
            </a:r>
            <a:r>
              <a:rPr lang="en-US" altLang="ko-KR" dirty="0"/>
              <a:t>repository </a:t>
            </a:r>
            <a:r>
              <a:rPr lang="ko-KR" altLang="en-US" dirty="0"/>
              <a:t>로 운영</a:t>
            </a:r>
            <a:endParaRPr lang="en-US" altLang="ko-KR" dirty="0"/>
          </a:p>
          <a:p>
            <a:r>
              <a:rPr lang="ko-KR" altLang="en-US" dirty="0"/>
              <a:t>어떻게 하면 학생들이 더 많이 참여할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스스로 관심을 갖고 참여하는 학생</a:t>
            </a:r>
            <a:r>
              <a:rPr lang="en-US" altLang="ko-KR" dirty="0"/>
              <a:t>: 1~2%</a:t>
            </a:r>
          </a:p>
          <a:p>
            <a:pPr lvl="1"/>
            <a:r>
              <a:rPr lang="ko-KR" altLang="en-US" dirty="0"/>
              <a:t>관심을 갖고 의견을 전달하는 학생</a:t>
            </a:r>
            <a:r>
              <a:rPr lang="en-US" altLang="ko-KR" dirty="0"/>
              <a:t>: 10% </a:t>
            </a:r>
            <a:r>
              <a:rPr lang="ko-KR" altLang="en-US" dirty="0"/>
              <a:t>내외</a:t>
            </a:r>
            <a:endParaRPr lang="en-US" altLang="ko-KR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SW </a:t>
            </a:r>
            <a:r>
              <a:rPr lang="ko-KR" altLang="en-US" dirty="0"/>
              <a:t>수업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중심대학 사업의 일환으로 많은 대학에서 운영 중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등 </a:t>
            </a:r>
            <a:r>
              <a:rPr lang="en-US" altLang="ko-KR" dirty="0"/>
              <a:t>OSS </a:t>
            </a:r>
            <a:r>
              <a:rPr lang="ko-KR" altLang="en-US" dirty="0"/>
              <a:t>프로젝트에 기여하는 방법 소개</a:t>
            </a:r>
            <a:endParaRPr lang="en-US" altLang="ko-KR" dirty="0"/>
          </a:p>
          <a:p>
            <a:pPr lvl="1"/>
            <a:r>
              <a:rPr lang="ko-KR" altLang="en-US" dirty="0"/>
              <a:t>전북대의 경우</a:t>
            </a:r>
            <a:r>
              <a:rPr lang="en-US" altLang="ko-KR" dirty="0"/>
              <a:t>, </a:t>
            </a:r>
            <a:r>
              <a:rPr lang="ko-KR" altLang="en-US" dirty="0"/>
              <a:t>실제 운영 중인 </a:t>
            </a:r>
            <a:r>
              <a:rPr lang="en-US" altLang="ko-KR" dirty="0"/>
              <a:t>OSS </a:t>
            </a:r>
            <a:r>
              <a:rPr lang="ko-KR" altLang="en-US" dirty="0"/>
              <a:t>프로젝트에 기여하는 실습 과제를 수행</a:t>
            </a:r>
            <a:endParaRPr lang="en-US" altLang="ko-KR" dirty="0"/>
          </a:p>
          <a:p>
            <a:pPr lvl="1"/>
            <a:r>
              <a:rPr lang="ko-KR" altLang="en-US" dirty="0"/>
              <a:t>해당 수업에서 </a:t>
            </a:r>
            <a:r>
              <a:rPr lang="en-US" altLang="ko-KR" dirty="0" err="1"/>
              <a:t>JEduTools</a:t>
            </a:r>
            <a:r>
              <a:rPr lang="ko-KR" altLang="en-US" dirty="0"/>
              <a:t> 프로젝트에 참여하도록 유도</a:t>
            </a:r>
          </a:p>
        </p:txBody>
      </p:sp>
    </p:spTree>
    <p:extLst>
      <p:ext uri="{BB962C8B-B14F-4D97-AF65-F5344CB8AC3E}">
        <p14:creationId xmlns:p14="http://schemas.microsoft.com/office/powerpoint/2010/main" val="406887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6672D-A86F-46AF-8BD9-E09973A0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JEduTools</a:t>
            </a:r>
            <a:r>
              <a:rPr lang="en-US" altLang="ko-KR" dirty="0"/>
              <a:t>:</a:t>
            </a:r>
            <a:r>
              <a:rPr lang="ko-KR" altLang="en-US" dirty="0"/>
              <a:t> 함께 만드는 </a:t>
            </a:r>
            <a:r>
              <a:rPr lang="en-US" altLang="ko-KR" dirty="0"/>
              <a:t>SW </a:t>
            </a:r>
            <a:r>
              <a:rPr lang="ko-KR" altLang="en-US" dirty="0"/>
              <a:t>교육 혁신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AAB9C-9827-4CD9-A6E5-3532BFBBB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4772297"/>
            <a:ext cx="11652010" cy="174026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수업에서 내가</a:t>
            </a:r>
            <a:r>
              <a:rPr lang="en-US" altLang="ko-KR" dirty="0"/>
              <a:t>, </a:t>
            </a:r>
            <a:r>
              <a:rPr lang="ko-KR" altLang="en-US" dirty="0"/>
              <a:t>친구들이 활용하는 도구들을 직접 만들고 개선해봅시다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학년이나 실력 </a:t>
            </a:r>
            <a:r>
              <a:rPr lang="ko-KR" altLang="en-US" dirty="0" err="1"/>
              <a:t>신경쓰지</a:t>
            </a:r>
            <a:r>
              <a:rPr lang="ko-KR" altLang="en-US" dirty="0"/>
              <a:t> 말고</a:t>
            </a:r>
            <a:r>
              <a:rPr lang="en-US" altLang="ko-KR" dirty="0"/>
              <a:t>, </a:t>
            </a:r>
            <a:r>
              <a:rPr lang="ko-KR" altLang="en-US" dirty="0"/>
              <a:t>내가 할 수 있는 부분을 찾아봅시다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/>
              <a:t>매뉴얼 작성</a:t>
            </a:r>
            <a:r>
              <a:rPr lang="en-US" altLang="ko-KR" dirty="0"/>
              <a:t>, </a:t>
            </a:r>
            <a:r>
              <a:rPr lang="ko-KR" altLang="en-US" dirty="0"/>
              <a:t>프로젝트 관리 등 오픈소스 프로젝트의 업무 범위는 대단히 넓습니다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연락주세요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jedutools@gmail.com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BA0A0-B49C-4B96-BA68-0CF99085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9F3D2-E0EC-4C3C-95E9-E7381B34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1095837"/>
            <a:ext cx="11241069" cy="34866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10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D1F0884-C1C8-467A-A5BD-7BB01D53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JEduTools</a:t>
            </a:r>
            <a:r>
              <a:rPr lang="en-US" altLang="ko-KR" dirty="0"/>
              <a:t> </a:t>
            </a:r>
            <a:r>
              <a:rPr lang="ko-KR" altLang="en-US" dirty="0"/>
              <a:t>참여 인원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DD76D28-F537-44F8-8F10-1C87AC03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2024</a:t>
            </a:r>
            <a:r>
              <a:rPr lang="ko-KR" altLang="en-US" dirty="0"/>
              <a:t>년 현재</a:t>
            </a:r>
            <a:endParaRPr lang="en-US" altLang="ko-KR" dirty="0"/>
          </a:p>
          <a:p>
            <a:pPr lvl="1"/>
            <a:r>
              <a:rPr lang="en-US" altLang="ko-KR" dirty="0"/>
              <a:t>JCode</a:t>
            </a:r>
            <a:r>
              <a:rPr lang="ko-KR" altLang="en-US" dirty="0"/>
              <a:t> 및 </a:t>
            </a:r>
            <a:r>
              <a:rPr lang="en-US" altLang="ko-KR" dirty="0"/>
              <a:t>JCode Hub, Kubernetes </a:t>
            </a:r>
            <a:r>
              <a:rPr lang="ko-KR" altLang="en-US" dirty="0"/>
              <a:t>구축</a:t>
            </a:r>
            <a:r>
              <a:rPr lang="en-US" altLang="ko-KR" dirty="0"/>
              <a:t>: </a:t>
            </a:r>
            <a:r>
              <a:rPr lang="ko-KR" altLang="en-US" dirty="0" err="1"/>
              <a:t>김규호</a:t>
            </a:r>
            <a:r>
              <a:rPr lang="ko-KR" altLang="en-US" dirty="0"/>
              <a:t> </a:t>
            </a:r>
            <a:r>
              <a:rPr lang="en-US" altLang="ko-KR" dirty="0"/>
              <a:t>(SW</a:t>
            </a:r>
            <a:r>
              <a:rPr lang="ko-KR" altLang="en-US" dirty="0"/>
              <a:t>공학</a:t>
            </a:r>
            <a:r>
              <a:rPr lang="en-US" altLang="ko-KR" dirty="0"/>
              <a:t>18), </a:t>
            </a:r>
            <a:r>
              <a:rPr lang="ko-KR" altLang="en-US" dirty="0" err="1"/>
              <a:t>허완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컴인지</a:t>
            </a:r>
            <a:r>
              <a:rPr lang="en-US" altLang="ko-KR" dirty="0"/>
              <a:t>20)</a:t>
            </a:r>
          </a:p>
          <a:p>
            <a:pPr lvl="1"/>
            <a:r>
              <a:rPr lang="ko-KR" altLang="en-US" dirty="0"/>
              <a:t>통합로그인</a:t>
            </a:r>
            <a:r>
              <a:rPr lang="en-US" altLang="ko-KR" dirty="0"/>
              <a:t>(JIGSSO): </a:t>
            </a:r>
            <a:r>
              <a:rPr lang="ko-KR" altLang="en-US" dirty="0"/>
              <a:t>김진석 </a:t>
            </a:r>
            <a:r>
              <a:rPr lang="en-US" altLang="ko-KR" dirty="0"/>
              <a:t>(</a:t>
            </a:r>
            <a:r>
              <a:rPr lang="ko-KR" altLang="en-US" dirty="0" err="1"/>
              <a:t>컴인지</a:t>
            </a:r>
            <a:r>
              <a:rPr lang="en-US" altLang="ko-KR" dirty="0"/>
              <a:t>20), </a:t>
            </a:r>
            <a:r>
              <a:rPr lang="ko-KR" altLang="en-US" dirty="0"/>
              <a:t>김은혜</a:t>
            </a:r>
            <a:r>
              <a:rPr lang="en-US" altLang="ko-KR" dirty="0"/>
              <a:t>(</a:t>
            </a:r>
            <a:r>
              <a:rPr lang="ko-KR" altLang="en-US" dirty="0" err="1"/>
              <a:t>컴인지</a:t>
            </a:r>
            <a:r>
              <a:rPr lang="en-US" altLang="ko-KR" dirty="0"/>
              <a:t>20)</a:t>
            </a:r>
          </a:p>
          <a:p>
            <a:pPr lvl="1"/>
            <a:r>
              <a:rPr lang="ko-KR" altLang="en-US" dirty="0"/>
              <a:t>예약시스템</a:t>
            </a:r>
            <a:r>
              <a:rPr lang="en-US" altLang="ko-KR" dirty="0"/>
              <a:t>(SLOT): </a:t>
            </a:r>
            <a:r>
              <a:rPr lang="ko-KR" altLang="en-US" dirty="0" err="1"/>
              <a:t>진순헌</a:t>
            </a:r>
            <a:r>
              <a:rPr lang="en-US" altLang="ko-KR" dirty="0"/>
              <a:t>(</a:t>
            </a:r>
            <a:r>
              <a:rPr lang="ko-KR" altLang="en-US" dirty="0" err="1"/>
              <a:t>컴인지</a:t>
            </a:r>
            <a:r>
              <a:rPr lang="en-US" altLang="ko-KR" dirty="0"/>
              <a:t>20)</a:t>
            </a:r>
          </a:p>
          <a:p>
            <a:pPr lvl="1"/>
            <a:r>
              <a:rPr lang="en-US" altLang="ko-KR" dirty="0" err="1"/>
              <a:t>JCloud</a:t>
            </a:r>
            <a:r>
              <a:rPr lang="en-US" altLang="ko-KR" dirty="0"/>
              <a:t>: </a:t>
            </a:r>
            <a:r>
              <a:rPr lang="ko-KR" altLang="en-US" dirty="0" err="1"/>
              <a:t>남윤수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석사과정</a:t>
            </a:r>
            <a:r>
              <a:rPr lang="en-US" altLang="ko-KR" dirty="0"/>
              <a:t>24)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~2023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ko-KR" altLang="en-US" dirty="0" err="1"/>
              <a:t>한휘</a:t>
            </a:r>
            <a:r>
              <a:rPr lang="en-US" altLang="ko-KR" dirty="0"/>
              <a:t>, </a:t>
            </a:r>
            <a:r>
              <a:rPr lang="ko-KR" altLang="en-US" dirty="0" err="1"/>
              <a:t>윤준하</a:t>
            </a:r>
            <a:r>
              <a:rPr lang="en-US" altLang="ko-KR" dirty="0"/>
              <a:t>, </a:t>
            </a:r>
            <a:r>
              <a:rPr lang="ko-KR" altLang="en-US" dirty="0" err="1"/>
              <a:t>허도원</a:t>
            </a:r>
            <a:r>
              <a:rPr lang="en-US" altLang="ko-KR" dirty="0"/>
              <a:t>, </a:t>
            </a:r>
            <a:r>
              <a:rPr lang="ko-KR" altLang="en-US" dirty="0"/>
              <a:t>김건우</a:t>
            </a:r>
            <a:r>
              <a:rPr lang="en-US" altLang="ko-KR" dirty="0"/>
              <a:t>, </a:t>
            </a:r>
            <a:r>
              <a:rPr lang="ko-KR" altLang="en-US" dirty="0"/>
              <a:t>김현우</a:t>
            </a:r>
            <a:r>
              <a:rPr lang="en-US" altLang="ko-KR" dirty="0"/>
              <a:t>, </a:t>
            </a:r>
            <a:r>
              <a:rPr lang="ko-KR" altLang="en-US" dirty="0" err="1"/>
              <a:t>문봉오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김진오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오명규</a:t>
            </a:r>
            <a:r>
              <a:rPr lang="en-US" altLang="ko-KR" dirty="0"/>
              <a:t>, </a:t>
            </a:r>
            <a:r>
              <a:rPr lang="ko-KR" altLang="en-US" dirty="0"/>
              <a:t>김형중</a:t>
            </a:r>
            <a:r>
              <a:rPr lang="en-US" altLang="ko-KR" dirty="0"/>
              <a:t>, </a:t>
            </a:r>
            <a:r>
              <a:rPr lang="ko-KR" altLang="en-US" dirty="0"/>
              <a:t>성주용</a:t>
            </a:r>
            <a:r>
              <a:rPr lang="en-US" altLang="ko-KR" dirty="0"/>
              <a:t>, </a:t>
            </a:r>
            <a:r>
              <a:rPr lang="ko-KR" altLang="en-US" dirty="0" err="1"/>
              <a:t>유원종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추승지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장준희</a:t>
            </a:r>
            <a:r>
              <a:rPr lang="en-US" altLang="ko-KR" dirty="0"/>
              <a:t>, </a:t>
            </a:r>
            <a:r>
              <a:rPr lang="ko-KR" altLang="en-US" dirty="0" err="1"/>
              <a:t>유구연</a:t>
            </a:r>
            <a:r>
              <a:rPr lang="en-US" altLang="ko-KR" dirty="0"/>
              <a:t>, </a:t>
            </a:r>
            <a:r>
              <a:rPr lang="ko-KR" altLang="en-US" dirty="0"/>
              <a:t>이재윤</a:t>
            </a:r>
            <a:r>
              <a:rPr lang="en-US" altLang="ko-KR" dirty="0"/>
              <a:t>, </a:t>
            </a:r>
            <a:r>
              <a:rPr lang="ko-KR" altLang="en-US" dirty="0" err="1"/>
              <a:t>서예진</a:t>
            </a:r>
            <a:r>
              <a:rPr lang="en-US" altLang="ko-KR" dirty="0"/>
              <a:t>,</a:t>
            </a:r>
            <a:r>
              <a:rPr lang="ko-KR" altLang="en-US" dirty="0"/>
              <a:t> 장윤정</a:t>
            </a:r>
            <a:r>
              <a:rPr lang="en-US" altLang="ko-KR" dirty="0"/>
              <a:t>, </a:t>
            </a:r>
            <a:r>
              <a:rPr lang="ko-KR" altLang="en-US" dirty="0" err="1"/>
              <a:t>김요셉</a:t>
            </a:r>
            <a:r>
              <a:rPr lang="en-US" altLang="ko-KR" dirty="0"/>
              <a:t>, </a:t>
            </a:r>
            <a:r>
              <a:rPr lang="ko-KR" altLang="en-US" dirty="0"/>
              <a:t>고영훈</a:t>
            </a:r>
            <a:r>
              <a:rPr lang="en-US" altLang="ko-KR" dirty="0"/>
              <a:t>, </a:t>
            </a:r>
            <a:r>
              <a:rPr lang="ko-KR" altLang="en-US" dirty="0" err="1"/>
              <a:t>신승원</a:t>
            </a:r>
            <a:r>
              <a:rPr lang="en-US" altLang="ko-KR" dirty="0"/>
              <a:t>, </a:t>
            </a:r>
            <a:r>
              <a:rPr lang="ko-KR" altLang="en-US" dirty="0" err="1"/>
              <a:t>권기남</a:t>
            </a:r>
            <a:r>
              <a:rPr lang="en-US" altLang="ko-KR" dirty="0"/>
              <a:t>, </a:t>
            </a:r>
            <a:r>
              <a:rPr lang="ko-KR" altLang="en-US" dirty="0"/>
              <a:t>김민지</a:t>
            </a:r>
            <a:r>
              <a:rPr lang="en-US" altLang="ko-KR" dirty="0"/>
              <a:t>,</a:t>
            </a:r>
            <a:r>
              <a:rPr lang="ko-KR" altLang="en-US" dirty="0"/>
              <a:t> 정지호 등</a:t>
            </a:r>
            <a:endParaRPr lang="en-US" altLang="ko-KR" dirty="0"/>
          </a:p>
          <a:p>
            <a:r>
              <a:rPr lang="en-US" altLang="ko-KR" dirty="0"/>
              <a:t>Litmus</a:t>
            </a:r>
          </a:p>
          <a:p>
            <a:pPr lvl="1"/>
            <a:r>
              <a:rPr lang="en-US" altLang="ko-KR" dirty="0">
                <a:hlinkClick r:id="rId2"/>
              </a:rPr>
              <a:t>https://litmus.jbnu.ac.kr/about/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7D3B0-8EE4-49F3-9790-3E2CEB83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53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신규 서비스 소개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통합로그인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예약시스템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4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BC6CD-5883-6316-7BC2-C11F80E0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JIGSSO: </a:t>
            </a:r>
            <a:r>
              <a:rPr lang="ko-KR" altLang="en-US" dirty="0"/>
              <a:t>통합 로그인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59FD3-01A0-0791-F452-D81059D01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1" y="965203"/>
            <a:ext cx="8567075" cy="5574934"/>
          </a:xfrm>
        </p:spPr>
        <p:txBody>
          <a:bodyPr>
            <a:normAutofit/>
          </a:bodyPr>
          <a:lstStyle/>
          <a:p>
            <a:r>
              <a:rPr lang="en-US" altLang="ko-KR" dirty="0"/>
              <a:t>Jeonbuk Integrated Gateway for Single Sign-On</a:t>
            </a:r>
          </a:p>
          <a:p>
            <a:pPr lvl="1"/>
            <a:r>
              <a:rPr lang="ko-KR" altLang="en-US" dirty="0"/>
              <a:t>여러 </a:t>
            </a:r>
            <a:r>
              <a:rPr lang="en-US" altLang="ko-KR" dirty="0"/>
              <a:t>SW</a:t>
            </a:r>
            <a:r>
              <a:rPr lang="ko-KR" altLang="en-US" dirty="0"/>
              <a:t> 교육 서비스를 하나로 묶는 통합 로그인 시스템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학기 현재</a:t>
            </a:r>
            <a:r>
              <a:rPr lang="en-US" altLang="ko-KR" dirty="0"/>
              <a:t>, JCloud (OpenStack)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/>
            <a:r>
              <a:rPr lang="ko-KR" altLang="en-US" dirty="0"/>
              <a:t>오픈소스 아이덴티티 및 접근 관리 도구</a:t>
            </a:r>
            <a:endParaRPr lang="en-US" altLang="ko-KR" dirty="0"/>
          </a:p>
          <a:p>
            <a:pPr lvl="1"/>
            <a:r>
              <a:rPr lang="ko-KR" altLang="en-US" dirty="0"/>
              <a:t>사용자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</a:t>
            </a:r>
            <a:r>
              <a:rPr lang="ko-KR" altLang="en-US" dirty="0"/>
              <a:t>세션 관리 기능 제공</a:t>
            </a:r>
          </a:p>
          <a:p>
            <a:pPr lvl="1"/>
            <a:r>
              <a:rPr lang="en-US" altLang="ko-KR" dirty="0"/>
              <a:t>OAuth2, OpenID Connect, SAML </a:t>
            </a:r>
            <a:r>
              <a:rPr lang="ko-KR" altLang="en-US" dirty="0"/>
              <a:t>등 표준 인증 프로토콜 지원</a:t>
            </a:r>
          </a:p>
          <a:p>
            <a:pPr lvl="1"/>
            <a:r>
              <a:rPr lang="ko-KR" altLang="en-US" dirty="0"/>
              <a:t>확장성과 다중 </a:t>
            </a:r>
            <a:r>
              <a:rPr lang="ko-KR" altLang="en-US" dirty="0" err="1"/>
              <a:t>테넌트</a:t>
            </a:r>
            <a:r>
              <a:rPr lang="ko-KR" altLang="en-US" dirty="0"/>
              <a:t> 환경 지원</a:t>
            </a:r>
          </a:p>
          <a:p>
            <a:pPr lvl="1"/>
            <a:r>
              <a:rPr lang="ko-KR" altLang="en-US" dirty="0"/>
              <a:t>다양한 언어 및 플랫폼에서 연동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3CFB0-A546-799B-71B7-449743F3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6" name="내용 개체 틀 15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41927DAB-8281-F9D5-92E0-9D3EBF1936A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442664" y="965202"/>
            <a:ext cx="2880540" cy="2880542"/>
          </a:xfrm>
        </p:spPr>
      </p:pic>
      <p:pic>
        <p:nvPicPr>
          <p:cNvPr id="1027" name="Picture 3" descr="Keycloak SSO: Advantages, installation, protips and the real cost - Pretius">
            <a:extLst>
              <a:ext uri="{FF2B5EF4-FFF2-40B4-BE49-F238E27FC236}">
                <a16:creationId xmlns:a16="http://schemas.microsoft.com/office/drawing/2014/main" id="{172A3DA8-C1E6-5DA2-0110-0C0DA2C6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37" y="3987194"/>
            <a:ext cx="3723193" cy="248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0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106ACCC-8C3C-9B17-3035-88DCDB85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JIGSSO </a:t>
            </a:r>
            <a:r>
              <a:rPr lang="ko-KR" altLang="en-US" dirty="0"/>
              <a:t>로그인 화면 및 </a:t>
            </a:r>
            <a:r>
              <a:rPr lang="en-US" altLang="ko-KR" dirty="0"/>
              <a:t>JCloud </a:t>
            </a:r>
            <a:r>
              <a:rPr lang="ko-KR" altLang="en-US" dirty="0"/>
              <a:t>연동 화면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0033F2-3380-98B5-1752-24C98728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A1D55-9FEB-BFCC-A898-716D7483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8F824-1142-0996-30C4-0DC5AB2F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864" y="965201"/>
            <a:ext cx="4102172" cy="55473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0C9F8F-E44D-ACDE-5356-0180C3CA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54" y="1276666"/>
            <a:ext cx="44100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2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F7A2-056D-DDC1-73F8-70B40F05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JIGSSO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FAB48-1EA9-34E0-A741-AAA6B9B09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통합 로그인 및 인증</a:t>
            </a:r>
            <a:endParaRPr lang="en-US" altLang="ko-KR" dirty="0"/>
          </a:p>
          <a:p>
            <a:pPr lvl="1"/>
            <a:r>
              <a:rPr lang="ko-KR" altLang="en-US" dirty="0"/>
              <a:t>전북대 </a:t>
            </a:r>
            <a:r>
              <a:rPr lang="ko-KR" altLang="en-US" dirty="0" err="1"/>
              <a:t>웹메일</a:t>
            </a:r>
            <a:r>
              <a:rPr lang="ko-KR" altLang="en-US" dirty="0"/>
              <a:t> 계정 </a:t>
            </a:r>
            <a:r>
              <a:rPr lang="en-US" altLang="ko-KR" dirty="0"/>
              <a:t>(@jbnu.ac.kr)</a:t>
            </a:r>
            <a:r>
              <a:rPr lang="ko-KR" altLang="en-US" dirty="0"/>
              <a:t>에 대한 구글 로그인</a:t>
            </a:r>
            <a:r>
              <a:rPr lang="en-US" altLang="ko-KR" dirty="0"/>
              <a:t> </a:t>
            </a:r>
            <a:r>
              <a:rPr lang="ko-KR" altLang="en-US" dirty="0"/>
              <a:t>인증</a:t>
            </a:r>
            <a:endParaRPr lang="en-US" altLang="ko-KR" dirty="0"/>
          </a:p>
          <a:p>
            <a:pPr lvl="1"/>
            <a:r>
              <a:rPr lang="ko-KR" altLang="en-US" dirty="0"/>
              <a:t>사전에 계정을 미리 등록하고</a:t>
            </a:r>
            <a:r>
              <a:rPr lang="en-US" altLang="ko-KR" dirty="0"/>
              <a:t>, </a:t>
            </a:r>
            <a:r>
              <a:rPr lang="ko-KR" altLang="en-US" dirty="0"/>
              <a:t>로그인 하는 방식</a:t>
            </a:r>
            <a:endParaRPr lang="en-US" altLang="ko-KR" dirty="0"/>
          </a:p>
          <a:p>
            <a:pPr lvl="1"/>
            <a:r>
              <a:rPr lang="ko-KR" altLang="en-US" dirty="0"/>
              <a:t>회원가입 방법에</a:t>
            </a:r>
            <a:r>
              <a:rPr lang="en-US" altLang="ko-KR" dirty="0"/>
              <a:t> </a:t>
            </a:r>
            <a:r>
              <a:rPr lang="ko-KR" altLang="en-US"/>
              <a:t>대한 정책적 고민 중</a:t>
            </a:r>
            <a:endParaRPr lang="en-US" altLang="ko-KR" dirty="0"/>
          </a:p>
          <a:p>
            <a:pPr lvl="2"/>
            <a:r>
              <a:rPr lang="en-US" altLang="ko-KR" dirty="0"/>
              <a:t>@jbnu.ac.kr </a:t>
            </a:r>
            <a:r>
              <a:rPr lang="ko-KR" altLang="en-US" dirty="0"/>
              <a:t>에 대한 로그인은 모두 허용하는 방법</a:t>
            </a:r>
            <a:endParaRPr lang="en-US" altLang="ko-KR" dirty="0"/>
          </a:p>
          <a:p>
            <a:pPr lvl="2"/>
            <a:r>
              <a:rPr lang="ko-KR" altLang="en-US" dirty="0"/>
              <a:t>로그인 후</a:t>
            </a:r>
            <a:r>
              <a:rPr lang="en-US" altLang="ko-KR" dirty="0"/>
              <a:t>, </a:t>
            </a:r>
            <a:r>
              <a:rPr lang="ko-KR" altLang="en-US" dirty="0"/>
              <a:t>각 서비스에 대한 자원 할당은 다시 요청하도록 함</a:t>
            </a:r>
            <a:endParaRPr lang="en-US" altLang="ko-KR" dirty="0"/>
          </a:p>
          <a:p>
            <a:r>
              <a:rPr lang="ko-KR" altLang="en-US" dirty="0"/>
              <a:t>이메일 매직 링크</a:t>
            </a:r>
            <a:endParaRPr lang="en-US" altLang="ko-KR" dirty="0"/>
          </a:p>
          <a:p>
            <a:pPr lvl="1"/>
            <a:r>
              <a:rPr lang="ko-KR" altLang="en-US" dirty="0"/>
              <a:t>사용자가 비밀번호 없이 이메일을 통해 로그인할 수 있도록 제공하는 기능</a:t>
            </a:r>
            <a:endParaRPr lang="en-US" altLang="ko-KR" dirty="0"/>
          </a:p>
          <a:p>
            <a:pPr lvl="1"/>
            <a:r>
              <a:rPr lang="ko-KR" altLang="en-US" dirty="0"/>
              <a:t>이미 등록된 사용자가</a:t>
            </a:r>
            <a:r>
              <a:rPr lang="en-US" altLang="ko-KR" dirty="0"/>
              <a:t>, </a:t>
            </a:r>
            <a:r>
              <a:rPr lang="ko-KR" altLang="en-US" dirty="0"/>
              <a:t>구글 로그인 연동에 문제가 있을 경우를 위해</a:t>
            </a:r>
            <a:r>
              <a:rPr lang="en-US" altLang="ko-KR" dirty="0"/>
              <a:t> </a:t>
            </a:r>
            <a:r>
              <a:rPr lang="ko-KR" altLang="en-US" dirty="0"/>
              <a:t>준비</a:t>
            </a:r>
            <a:endParaRPr lang="en-US" altLang="ko-KR" dirty="0"/>
          </a:p>
          <a:p>
            <a:pPr lvl="1"/>
            <a:r>
              <a:rPr lang="ko-KR" altLang="en-US" dirty="0"/>
              <a:t>사용 흐름</a:t>
            </a:r>
            <a:endParaRPr lang="en-US" altLang="ko-KR" dirty="0"/>
          </a:p>
          <a:p>
            <a:pPr lvl="2"/>
            <a:r>
              <a:rPr lang="ko-KR" altLang="en-US" dirty="0"/>
              <a:t>사용자가 이메일 주소를 입력하여 로그인 요청</a:t>
            </a:r>
            <a:endParaRPr lang="en-US" altLang="ko-KR" dirty="0"/>
          </a:p>
          <a:p>
            <a:pPr lvl="2"/>
            <a:r>
              <a:rPr lang="ko-KR" altLang="en-US" dirty="0"/>
              <a:t>서버는 해당 이메일로 인증 링크</a:t>
            </a:r>
            <a:r>
              <a:rPr lang="en-US" altLang="ko-KR" dirty="0"/>
              <a:t>(</a:t>
            </a:r>
            <a:r>
              <a:rPr lang="ko-KR" altLang="en-US" dirty="0"/>
              <a:t>매직 링크</a:t>
            </a:r>
            <a:r>
              <a:rPr lang="en-US" altLang="ko-KR" dirty="0"/>
              <a:t>)</a:t>
            </a:r>
            <a:r>
              <a:rPr lang="ko-KR" altLang="en-US" dirty="0"/>
              <a:t>를 발송</a:t>
            </a:r>
            <a:endParaRPr lang="en-US" altLang="ko-KR" dirty="0"/>
          </a:p>
          <a:p>
            <a:pPr lvl="2"/>
            <a:r>
              <a:rPr lang="ko-KR" altLang="en-US" dirty="0"/>
              <a:t>사용자가 이메일에서 매직 링크 클릭 시 자동으로 인증 및 로그인 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E51EA-7880-4F1B-E5BE-4EB18719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3E2D80-82ED-4F4F-B467-BB45A857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96" y="1027574"/>
            <a:ext cx="4096322" cy="24863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730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7B1D7-EE67-4017-AF10-50FB110D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SLOT: </a:t>
            </a:r>
            <a:r>
              <a:rPr lang="ko-KR" altLang="en-US" dirty="0"/>
              <a:t>예약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18708-961A-4C47-8DDC-C5D1C4B7E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자원 예약 시스템</a:t>
            </a:r>
            <a:endParaRPr lang="en-US" altLang="ko-KR" dirty="0"/>
          </a:p>
          <a:p>
            <a:pPr lvl="1"/>
            <a:r>
              <a:rPr lang="en-US" altLang="ko-KR" dirty="0" err="1"/>
              <a:t>JEduTools</a:t>
            </a:r>
            <a:r>
              <a:rPr lang="ko-KR" altLang="en-US" dirty="0"/>
              <a:t>의 특정 자원을 예약하고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자동으로 할당</a:t>
            </a:r>
            <a:r>
              <a:rPr lang="en-US" altLang="ko-KR" dirty="0"/>
              <a:t>, </a:t>
            </a:r>
            <a:r>
              <a:rPr lang="ko-KR" altLang="en-US" dirty="0"/>
              <a:t>회수가 가능하게 하는 서비스</a:t>
            </a:r>
            <a:endParaRPr lang="en-US" altLang="ko-KR" dirty="0"/>
          </a:p>
          <a:p>
            <a:r>
              <a:rPr lang="ko-KR" altLang="en-US" dirty="0"/>
              <a:t>주요 기능 및 필요성</a:t>
            </a:r>
            <a:endParaRPr lang="en-US" altLang="ko-KR" dirty="0"/>
          </a:p>
          <a:p>
            <a:pPr lvl="1"/>
            <a:r>
              <a:rPr lang="en-US" altLang="ko-KR" dirty="0" err="1"/>
              <a:t>JCloud</a:t>
            </a:r>
            <a:r>
              <a:rPr lang="en-US" altLang="ko-KR" dirty="0"/>
              <a:t> </a:t>
            </a:r>
            <a:r>
              <a:rPr lang="ko-KR" altLang="en-US" dirty="0"/>
              <a:t>인스턴스에 대한 자동 관리</a:t>
            </a:r>
            <a:endParaRPr lang="en-US" altLang="ko-KR" dirty="0"/>
          </a:p>
          <a:p>
            <a:pPr lvl="2"/>
            <a:r>
              <a:rPr lang="ko-KR" altLang="en-US" dirty="0"/>
              <a:t>수업에서 활용할 경우</a:t>
            </a:r>
            <a:r>
              <a:rPr lang="en-US" altLang="ko-KR" dirty="0"/>
              <a:t>, </a:t>
            </a:r>
            <a:r>
              <a:rPr lang="ko-KR" altLang="en-US" dirty="0"/>
              <a:t>수업 시간에 맞추어 자동으로 </a:t>
            </a:r>
            <a:r>
              <a:rPr lang="en-US" altLang="ko-KR" dirty="0"/>
              <a:t>instance</a:t>
            </a:r>
            <a:r>
              <a:rPr lang="ko-KR" altLang="en-US" dirty="0"/>
              <a:t>를 생성</a:t>
            </a:r>
            <a:r>
              <a:rPr lang="en-US" altLang="ko-KR" dirty="0"/>
              <a:t>, </a:t>
            </a:r>
            <a:r>
              <a:rPr lang="ko-KR" altLang="en-US" dirty="0"/>
              <a:t>제거하여야 함</a:t>
            </a:r>
            <a:endParaRPr lang="en-US" altLang="ko-KR" dirty="0"/>
          </a:p>
          <a:p>
            <a:pPr lvl="2"/>
            <a:r>
              <a:rPr lang="ko-KR" altLang="en-US" dirty="0"/>
              <a:t>수업에서 요구하는 사양</a:t>
            </a:r>
            <a:r>
              <a:rPr lang="en-US" altLang="ko-KR" dirty="0"/>
              <a:t>, </a:t>
            </a:r>
            <a:r>
              <a:rPr lang="ko-KR" altLang="en-US" dirty="0"/>
              <a:t>이미지를 지정할 수 있어야 함</a:t>
            </a:r>
            <a:endParaRPr lang="en-US" altLang="ko-KR" dirty="0"/>
          </a:p>
          <a:p>
            <a:pPr lvl="1"/>
            <a:r>
              <a:rPr lang="en-US" altLang="ko-KR" dirty="0" err="1"/>
              <a:t>JCloud</a:t>
            </a:r>
            <a:r>
              <a:rPr lang="en-US" altLang="ko-KR" dirty="0"/>
              <a:t> GPU </a:t>
            </a:r>
            <a:r>
              <a:rPr lang="ko-KR" altLang="en-US" dirty="0"/>
              <a:t>자원 관리</a:t>
            </a:r>
            <a:endParaRPr lang="en-US" altLang="ko-KR" dirty="0"/>
          </a:p>
          <a:p>
            <a:pPr lvl="2"/>
            <a:r>
              <a:rPr lang="en-US" altLang="ko-KR" dirty="0"/>
              <a:t>GPU</a:t>
            </a:r>
            <a:r>
              <a:rPr lang="ko-KR" altLang="en-US" dirty="0"/>
              <a:t> 자원의 현황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, </a:t>
            </a:r>
            <a:r>
              <a:rPr lang="ko-KR" altLang="en-US" dirty="0"/>
              <a:t>회수 등 관리</a:t>
            </a:r>
            <a:endParaRPr lang="en-US" altLang="ko-KR" dirty="0"/>
          </a:p>
          <a:p>
            <a:pPr lvl="2"/>
            <a:r>
              <a:rPr lang="en-US" altLang="ko-KR" dirty="0"/>
              <a:t>GPU</a:t>
            </a:r>
            <a:r>
              <a:rPr lang="ko-KR" altLang="en-US" dirty="0"/>
              <a:t> 자원 배분을 위한 정책 관리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오픈소스 </a:t>
            </a:r>
            <a:r>
              <a:rPr lang="en-US" altLang="ko-KR" dirty="0" err="1"/>
              <a:t>Librebooking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GitHub link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32B89-E9F3-4073-9FB0-46CB5A7F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9361AA8-670A-4403-8094-5F64D95C07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20120B-8706-4C47-B52E-DE5645C7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150" y="965202"/>
            <a:ext cx="4563112" cy="3839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1888856-5C11-4AE3-8DCB-B877C30D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524" y="5411899"/>
            <a:ext cx="4462738" cy="9617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74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D435-83B3-4FAB-AB24-5CA51FD7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SLOT: </a:t>
            </a:r>
            <a:r>
              <a:rPr lang="ko-KR" altLang="en-US" dirty="0"/>
              <a:t>예약 시스템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1871A-B282-448C-8063-236AD3D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B51F943-E873-4895-B733-CF38B3ED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436" y="1066427"/>
            <a:ext cx="9688277" cy="53442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31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D435-83B3-4FAB-AB24-5CA51FD7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SLOT: </a:t>
            </a:r>
            <a:r>
              <a:rPr lang="ko-KR" altLang="en-US" dirty="0"/>
              <a:t>예약 시스템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EE138-EBD7-4858-BFFC-CEC963E9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진행 상황</a:t>
            </a:r>
            <a:endParaRPr lang="en-US" altLang="ko-KR" dirty="0"/>
          </a:p>
          <a:p>
            <a:pPr lvl="1"/>
            <a:r>
              <a:rPr lang="en-US" altLang="ko-KR" dirty="0" err="1"/>
              <a:t>JCloud</a:t>
            </a:r>
            <a:r>
              <a:rPr lang="en-US" altLang="ko-KR" dirty="0"/>
              <a:t> </a:t>
            </a:r>
            <a:r>
              <a:rPr lang="ko-KR" altLang="en-US" dirty="0"/>
              <a:t>와 연동하여 인스턴스 생성</a:t>
            </a:r>
            <a:r>
              <a:rPr lang="en-US" altLang="ko-KR" dirty="0"/>
              <a:t>, </a:t>
            </a:r>
            <a:r>
              <a:rPr lang="ko-KR" altLang="en-US" dirty="0"/>
              <a:t>해제</a:t>
            </a:r>
            <a:endParaRPr lang="en-US" altLang="ko-KR" dirty="0"/>
          </a:p>
          <a:p>
            <a:pPr lvl="1"/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해제 등 이벤트에 따른 안내 메일 발송</a:t>
            </a:r>
            <a:endParaRPr lang="en-US" altLang="ko-KR" dirty="0"/>
          </a:p>
          <a:p>
            <a:pPr lvl="2"/>
            <a:r>
              <a:rPr lang="en-US" altLang="ko-KR" dirty="0" err="1"/>
              <a:t>JCloud</a:t>
            </a:r>
            <a:r>
              <a:rPr lang="ko-KR" altLang="en-US" dirty="0"/>
              <a:t>와 연동하여 인스턴스 </a:t>
            </a:r>
            <a:r>
              <a:rPr lang="en-US" altLang="ko-KR" dirty="0"/>
              <a:t>ID, </a:t>
            </a:r>
            <a:r>
              <a:rPr lang="ko-KR" altLang="en-US" dirty="0"/>
              <a:t>접속 정보 등 사용자에게 필요한 내용을 메일로 전송</a:t>
            </a:r>
            <a:endParaRPr lang="en-US" altLang="ko-KR" dirty="0"/>
          </a:p>
          <a:p>
            <a:pPr lvl="2"/>
            <a:r>
              <a:rPr lang="ko-KR" altLang="en-US" dirty="0"/>
              <a:t>예약 시스템에 직접 접근할 필요가 없음</a:t>
            </a:r>
            <a:endParaRPr lang="en-US" altLang="ko-KR" dirty="0"/>
          </a:p>
          <a:p>
            <a:r>
              <a:rPr lang="ko-KR" altLang="en-US" dirty="0"/>
              <a:t>추가 계획</a:t>
            </a:r>
            <a:r>
              <a:rPr lang="en-US" altLang="ko-KR" dirty="0"/>
              <a:t>: 2025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 서비스 시작</a:t>
            </a:r>
            <a:endParaRPr lang="en-US" altLang="ko-KR" dirty="0"/>
          </a:p>
          <a:p>
            <a:pPr lvl="1"/>
            <a:r>
              <a:rPr lang="ko-KR" altLang="en-US" dirty="0"/>
              <a:t>불필요한 화면 제거</a:t>
            </a:r>
            <a:endParaRPr lang="en-US" altLang="ko-KR" dirty="0"/>
          </a:p>
          <a:p>
            <a:pPr lvl="2"/>
            <a:r>
              <a:rPr lang="ko-KR" altLang="en-US" dirty="0"/>
              <a:t>기존의 기능들 중 </a:t>
            </a:r>
            <a:r>
              <a:rPr lang="en-US" altLang="ko-KR" dirty="0" err="1"/>
              <a:t>JEduTools</a:t>
            </a:r>
            <a:r>
              <a:rPr lang="ko-KR" altLang="en-US" dirty="0"/>
              <a:t>에 불필요한 기능들의 화면 제거</a:t>
            </a:r>
            <a:endParaRPr lang="en-US" altLang="ko-KR" dirty="0"/>
          </a:p>
          <a:p>
            <a:pPr lvl="1"/>
            <a:r>
              <a:rPr lang="ko-KR" altLang="en-US" dirty="0"/>
              <a:t>수업용 인스턴스 신청 및 관리 화면 제작</a:t>
            </a:r>
            <a:endParaRPr lang="en-US" altLang="ko-KR" dirty="0"/>
          </a:p>
          <a:p>
            <a:pPr lvl="1"/>
            <a:r>
              <a:rPr lang="en-US" altLang="ko-KR" dirty="0" err="1"/>
              <a:t>JCloud</a:t>
            </a:r>
            <a:r>
              <a:rPr lang="en-US" altLang="ko-KR" dirty="0"/>
              <a:t> GPU </a:t>
            </a:r>
            <a:r>
              <a:rPr lang="ko-KR" altLang="en-US" dirty="0"/>
              <a:t>자원 목록 연계 및 관리</a:t>
            </a:r>
            <a:endParaRPr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 할당 정책 수립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91871A-B282-448C-8063-236AD3D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715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16371</TotalTime>
  <Words>1205</Words>
  <Application>Microsoft Office PowerPoint</Application>
  <PresentationFormat>와이드스크린</PresentationFormat>
  <Paragraphs>181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Arial</vt:lpstr>
      <vt:lpstr>KoPubWorld돋움체 Light</vt:lpstr>
      <vt:lpstr>KoPubWorld돋움체 Bold</vt:lpstr>
      <vt:lpstr>맑은 고딕</vt:lpstr>
      <vt:lpstr>KoPub돋움체 Bold</vt:lpstr>
      <vt:lpstr>(한글 글꼴 사용)</vt:lpstr>
      <vt:lpstr>KoPub돋움체 Medium</vt:lpstr>
      <vt:lpstr>KoPubWorld돋움체 Medium</vt:lpstr>
      <vt:lpstr>Wingdings</vt:lpstr>
      <vt:lpstr>Office 테마</vt:lpstr>
      <vt:lpstr>PowerPoint 프레젠테이션</vt:lpstr>
      <vt:lpstr>PowerPoint 프레젠테이션</vt:lpstr>
      <vt:lpstr>1. 신규 서비스 소개:  통합로그인, 예약시스템</vt:lpstr>
      <vt:lpstr>JIGSSO: 통합 로그인 시스템</vt:lpstr>
      <vt:lpstr>JIGSSO 로그인 화면 및 JCloud 연동 화면</vt:lpstr>
      <vt:lpstr>JIGSSO 기능</vt:lpstr>
      <vt:lpstr>SLOT: 예약 시스템</vt:lpstr>
      <vt:lpstr>SLOT: 예약 시스템 </vt:lpstr>
      <vt:lpstr>SLOT: 예약 시스템 </vt:lpstr>
      <vt:lpstr>2. 준비 중인 서비스 소개</vt:lpstr>
      <vt:lpstr>JTalk (가칭): 프로젝트용 메신저 서비스</vt:lpstr>
      <vt:lpstr>JTalk (가칭): 프로젝트용 메신저 서비스</vt:lpstr>
      <vt:lpstr>JTMI (가칭): SW 관련 QnA 커뮤니티</vt:lpstr>
      <vt:lpstr>JTMI (가칭): SW 관련 QnA 커뮤니티</vt:lpstr>
      <vt:lpstr>JTMI (가칭): SW 관련 QnA 커뮤니티</vt:lpstr>
      <vt:lpstr>JEduKube (가칭): Kubernetes 도입을 위한 테스트 중</vt:lpstr>
      <vt:lpstr>3. 함께 만드는 JEduTools</vt:lpstr>
      <vt:lpstr>OSS를 활용한 JEduTools 개발 및 운영</vt:lpstr>
      <vt:lpstr>JDevOps 관리 및 운영 체계</vt:lpstr>
      <vt:lpstr>Accelerator: “오픈소스SW 수업”을 통한 참여 유도</vt:lpstr>
      <vt:lpstr>JEduTools: 함께 만드는 SW 교육 혁신</vt:lpstr>
      <vt:lpstr>JEduTools 참여 인원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273</cp:revision>
  <cp:lastPrinted>2022-12-21T02:49:19Z</cp:lastPrinted>
  <dcterms:created xsi:type="dcterms:W3CDTF">2022-12-19T00:58:46Z</dcterms:created>
  <dcterms:modified xsi:type="dcterms:W3CDTF">2024-10-15T14:33:37Z</dcterms:modified>
</cp:coreProperties>
</file>